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256" r:id="rId2"/>
    <p:sldId id="261" r:id="rId3"/>
    <p:sldId id="274" r:id="rId4"/>
    <p:sldId id="265" r:id="rId5"/>
    <p:sldId id="273" r:id="rId6"/>
    <p:sldId id="271" r:id="rId7"/>
    <p:sldId id="275" r:id="rId8"/>
    <p:sldId id="266" r:id="rId9"/>
    <p:sldId id="270" r:id="rId10"/>
    <p:sldId id="267" r:id="rId11"/>
    <p:sldId id="263" r:id="rId12"/>
  </p:sldIdLst>
  <p:sldSz cx="9144000" cy="6858000" type="screen4x3"/>
  <p:notesSz cx="6858000" cy="9144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Тъмен стил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ъмен стил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ъмен стил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ъмен стил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ъмен стил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ъмен стил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ъмен стил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ъмен стил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Среден стил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ен стил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Среден стил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Среден стил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ен стил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ен сти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Среден стил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Светъл стил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ъл стил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ъл стил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ъл стил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ъл стил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ъл стил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 smtClean="0"/>
              <a:t>Click to edit Master text styles</a:t>
            </a:r>
          </a:p>
          <a:p>
            <a:pPr lvl="1"/>
            <a:r>
              <a:rPr lang="bg-BG" noProof="0" smtClean="0"/>
              <a:t>Second level</a:t>
            </a:r>
          </a:p>
          <a:p>
            <a:pPr lvl="2"/>
            <a:r>
              <a:rPr lang="bg-BG" noProof="0" smtClean="0"/>
              <a:t>Third level</a:t>
            </a:r>
          </a:p>
          <a:p>
            <a:pPr lvl="3"/>
            <a:r>
              <a:rPr lang="bg-BG" noProof="0" smtClean="0"/>
              <a:t>Fourth level</a:t>
            </a:r>
          </a:p>
          <a:p>
            <a:pPr lvl="4"/>
            <a:r>
              <a:rPr lang="bg-BG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653800-2244-4B43-822D-60A76B733B95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/>
          </a:extLst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800" smtClean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bg-BG"/>
              <a:t>Click to edit Master title style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bg-BG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6C909-6EE2-4C2E-A770-A1C78385DC3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BBFEA-1A2B-45DB-A297-FB9B0F9FE69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5D343-A9D5-4F83-91D2-7B0D1A58454A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1CD2-5F9B-48E8-90D0-8E219D65E1F3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72938-2EE8-4127-B149-5ACF1E241BC6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79E0A-512C-4338-9A18-9E4E0205FADC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B3161-6409-4DEF-BDA8-F1E3D0CFDAB2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4281-5165-41A4-97D2-477BBAA26B52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34B67-7F76-44DA-B442-E8421DA2293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68616-5970-4F5E-BD7B-943C05E357CF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71DC2-1D7D-4937-B038-BE67A7216BEF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pPr lvl="0"/>
            <a:endParaRPr lang="bg-BG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E88FB-3521-43BF-9BC0-B915EA60D1A2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text styles</a:t>
            </a:r>
          </a:p>
          <a:p>
            <a:pPr lvl="1"/>
            <a:r>
              <a:rPr lang="bg-BG" altLang="bg-BG" smtClean="0"/>
              <a:t>Second level</a:t>
            </a:r>
          </a:p>
          <a:p>
            <a:pPr lvl="2"/>
            <a:r>
              <a:rPr lang="bg-BG" altLang="bg-BG" smtClean="0"/>
              <a:t>Third level</a:t>
            </a:r>
          </a:p>
          <a:p>
            <a:pPr lvl="3"/>
            <a:r>
              <a:rPr lang="bg-BG" altLang="bg-BG" smtClean="0"/>
              <a:t>Fourth level</a:t>
            </a:r>
          </a:p>
          <a:p>
            <a:pPr lvl="4"/>
            <a:r>
              <a:rPr lang="bg-BG" altLang="bg-BG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bg-BG"/>
              <a:t>Общо събрание     29.04.2011г.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fld id="{CCC8E31B-8837-46FE-9F3B-3A3B17A55D84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 wrap="none" anchor="ctr"/>
            <a:lstStyle>
              <a:lvl1pPr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bg-BG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8" r:id="rId1"/>
    <p:sldLayoutId id="2147484807" r:id="rId2"/>
    <p:sldLayoutId id="2147484808" r:id="rId3"/>
    <p:sldLayoutId id="2147484809" r:id="rId4"/>
    <p:sldLayoutId id="2147484810" r:id="rId5"/>
    <p:sldLayoutId id="2147484811" r:id="rId6"/>
    <p:sldLayoutId id="2147484812" r:id="rId7"/>
    <p:sldLayoutId id="2147484813" r:id="rId8"/>
    <p:sldLayoutId id="2147484814" r:id="rId9"/>
    <p:sldLayoutId id="2147484815" r:id="rId10"/>
    <p:sldLayoutId id="2147484816" r:id="rId11"/>
    <p:sldLayoutId id="2147484817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bg-BG" altLang="bg-BG" smtClean="0">
              <a:latin typeface="Arial" pitchFamily="34" charset="0"/>
            </a:endParaRP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400800"/>
            <a:ext cx="1600200" cy="457200"/>
          </a:xfrm>
          <a:noFill/>
        </p:spPr>
        <p:txBody>
          <a:bodyPr/>
          <a:lstStyle/>
          <a:p>
            <a:fld id="{576317D5-CEE4-49A9-9144-63937E288A23}" type="slidenum">
              <a:rPr lang="bg-BG" altLang="bg-BG" smtClean="0"/>
              <a:pPr/>
              <a:t>1</a:t>
            </a:fld>
            <a:endParaRPr lang="bg-BG" altLang="bg-BG" smtClean="0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27075"/>
            <a:ext cx="7772400" cy="2266950"/>
          </a:xfrm>
        </p:spPr>
        <p:txBody>
          <a:bodyPr/>
          <a:lstStyle/>
          <a:p>
            <a:pPr eaLnBrk="1" hangingPunct="1"/>
            <a:r>
              <a:rPr lang="bg-BG" altLang="bg-BG" sz="6600" smtClean="0">
                <a:latin typeface="Bahnschrift SemiBold" pitchFamily="34" charset="0"/>
              </a:rPr>
              <a:t>Отчет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048000"/>
            <a:ext cx="7367588" cy="1752600"/>
          </a:xfrm>
        </p:spPr>
        <p:txBody>
          <a:bodyPr/>
          <a:lstStyle/>
          <a:p>
            <a:pPr eaLnBrk="1" hangingPunct="1"/>
            <a:r>
              <a:rPr lang="bg-BG" altLang="bg-BG" sz="2200" dirty="0" smtClean="0">
                <a:latin typeface="Bahnschrift SemiBold" pitchFamily="34" charset="0"/>
              </a:rPr>
              <a:t>за изпълнението на делегирания бюджет на</a:t>
            </a:r>
            <a:endParaRPr lang="en-US" altLang="bg-BG" sz="2200" dirty="0" smtClean="0">
              <a:latin typeface="Bahnschrift SemiBold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bg-BG" altLang="bg-BG" sz="2200" dirty="0" smtClean="0">
                <a:latin typeface="Bahnschrift SemiBold" pitchFamily="34" charset="0"/>
              </a:rPr>
              <a:t>ОУ”Найден Геров” – Бургас</a:t>
            </a:r>
            <a:r>
              <a:rPr lang="en-US" altLang="bg-BG" sz="2200" dirty="0" smtClean="0">
                <a:latin typeface="Bahnschrift SemiBold" pitchFamily="34" charset="0"/>
              </a:rPr>
              <a:t> </a:t>
            </a:r>
            <a:r>
              <a:rPr lang="bg-BG" altLang="bg-BG" sz="2200" dirty="0" smtClean="0">
                <a:latin typeface="Bahnschrift SemiBold" pitchFamily="34" charset="0"/>
              </a:rPr>
              <a:t>към 3</a:t>
            </a:r>
            <a:r>
              <a:rPr lang="en-US" altLang="bg-BG" sz="2200" dirty="0" smtClean="0">
                <a:latin typeface="Bahnschrift SemiBold" pitchFamily="34" charset="0"/>
              </a:rPr>
              <a:t>0</a:t>
            </a:r>
            <a:r>
              <a:rPr lang="bg-BG" altLang="bg-BG" sz="2200" dirty="0" smtClean="0">
                <a:latin typeface="Bahnschrift SemiBold" pitchFamily="34" charset="0"/>
              </a:rPr>
              <a:t>.0</a:t>
            </a:r>
            <a:r>
              <a:rPr lang="en-US" altLang="bg-BG" sz="2200" dirty="0" smtClean="0">
                <a:latin typeface="Bahnschrift SemiBold" pitchFamily="34" charset="0"/>
              </a:rPr>
              <a:t>9</a:t>
            </a:r>
            <a:r>
              <a:rPr lang="bg-BG" altLang="bg-BG" sz="2200" dirty="0" smtClean="0">
                <a:latin typeface="Bahnschrift SemiBold" pitchFamily="34" charset="0"/>
              </a:rPr>
              <a:t>.20</a:t>
            </a:r>
            <a:r>
              <a:rPr lang="en-US" altLang="bg-BG" sz="2200" dirty="0" smtClean="0">
                <a:latin typeface="Bahnschrift SemiBold" pitchFamily="34" charset="0"/>
              </a:rPr>
              <a:t>2</a:t>
            </a:r>
            <a:r>
              <a:rPr lang="bg-BG" altLang="bg-BG" sz="2200" dirty="0" smtClean="0">
                <a:latin typeface="Bahnschrift SemiBold" pitchFamily="34" charset="0"/>
              </a:rPr>
              <a:t>6 година</a:t>
            </a:r>
          </a:p>
          <a:p>
            <a:pPr algn="l" eaLnBrk="1" hangingPunct="1">
              <a:lnSpc>
                <a:spcPct val="80000"/>
              </a:lnSpc>
            </a:pPr>
            <a:endParaRPr lang="bg-BG" altLang="bg-BG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bg-BG" altLang="bg-BG" smtClean="0">
                <a:latin typeface="Arial" pitchFamily="34" charset="0"/>
              </a:rPr>
              <a:t>.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0AEED2-A6B4-4C84-8733-437A91F189FD}" type="slidenum">
              <a:rPr lang="bg-BG" altLang="bg-BG" smtClean="0"/>
              <a:pPr/>
              <a:t>2</a:t>
            </a:fld>
            <a:endParaRPr lang="bg-BG" altLang="bg-BG" smtClean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696200" cy="1143000"/>
          </a:xfrm>
        </p:spPr>
        <p:txBody>
          <a:bodyPr/>
          <a:lstStyle/>
          <a:p>
            <a:pPr eaLnBrk="1" hangingPunct="1"/>
            <a:r>
              <a:rPr lang="bg-BG" altLang="bg-BG" sz="2000" dirty="0" smtClean="0"/>
              <a:t>ПРИХОДИ - </a:t>
            </a:r>
            <a:r>
              <a:rPr lang="bg-BG" altLang="bg-BG" sz="2000" b="1" dirty="0" smtClean="0">
                <a:latin typeface="Arial Black (Заглавия)"/>
              </a:rPr>
              <a:t>държавна и общинска дейност </a:t>
            </a:r>
            <a:r>
              <a:rPr lang="bg-BG" altLang="bg-BG" sz="2000" dirty="0" smtClean="0"/>
              <a:t/>
            </a:r>
            <a:br>
              <a:rPr lang="bg-BG" altLang="bg-BG" sz="2000" dirty="0" smtClean="0"/>
            </a:br>
            <a:r>
              <a:rPr lang="bg-BG" altLang="bg-BG" sz="2000" dirty="0" smtClean="0"/>
              <a:t>Трансфери – 3</a:t>
            </a:r>
            <a:r>
              <a:rPr lang="en-US" altLang="bg-BG" sz="2000" dirty="0" smtClean="0"/>
              <a:t>0</a:t>
            </a:r>
            <a:r>
              <a:rPr lang="bg-BG" altLang="bg-BG" sz="2000" dirty="0" smtClean="0"/>
              <a:t>.0</a:t>
            </a:r>
            <a:r>
              <a:rPr lang="en-US" altLang="bg-BG" sz="2000" dirty="0" smtClean="0"/>
              <a:t>9</a:t>
            </a:r>
            <a:r>
              <a:rPr lang="bg-BG" altLang="bg-BG" sz="2000" dirty="0" smtClean="0"/>
              <a:t>.2026 г.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38200" y="1981200"/>
          <a:ext cx="7718425" cy="2892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625">
                  <a:extLst>
                    <a:ext uri="{9D8B030D-6E8A-4147-A177-3AD203B41FA5}"/>
                  </a:extLst>
                </a:gridCol>
                <a:gridCol w="1143315">
                  <a:extLst>
                    <a:ext uri="{9D8B030D-6E8A-4147-A177-3AD203B41FA5}"/>
                  </a:extLst>
                </a:gridCol>
                <a:gridCol w="1246107">
                  <a:extLst>
                    <a:ext uri="{9D8B030D-6E8A-4147-A177-3AD203B41FA5}"/>
                  </a:extLst>
                </a:gridCol>
                <a:gridCol w="1725378">
                  <a:extLst>
                    <a:ext uri="{9D8B030D-6E8A-4147-A177-3AD203B41FA5}"/>
                  </a:extLst>
                </a:gridCol>
              </a:tblGrid>
              <a:tr h="517403"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Наименование</a:t>
                      </a:r>
                      <a:endParaRPr lang="en-GB" sz="140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bg-BG" altLang="bg-BG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§§</a:t>
                      </a:r>
                      <a:endParaRPr lang="en-GB" sz="140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План</a:t>
                      </a:r>
                      <a:endParaRPr lang="en-GB" sz="140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Изпълнение</a:t>
                      </a:r>
                      <a:endParaRPr lang="en-GB" sz="140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marT="45711" marB="45711" anchor="ctr"/>
                </a:tc>
                <a:extLst>
                  <a:ext uri="{0D108BD9-81ED-4DB2-BD59-A6C34878D82A}"/>
                </a:extLst>
              </a:tr>
              <a:tr h="822937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+mn-lt"/>
                        </a:rPr>
                        <a:t>Вътрешни трансфери – първостепенни разпоредители</a:t>
                      </a:r>
                      <a:r>
                        <a:rPr lang="bg-BG" sz="1600" baseline="0" dirty="0" smtClean="0">
                          <a:latin typeface="+mn-lt"/>
                        </a:rPr>
                        <a:t> държавна дейност</a:t>
                      </a:r>
                      <a:endParaRPr lang="en-GB" sz="16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6109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2252138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1678323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  <a:tr h="517403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+mn-lt"/>
                        </a:rPr>
                        <a:t>Общинска</a:t>
                      </a:r>
                      <a:r>
                        <a:rPr lang="bg-BG" sz="1600" baseline="0" dirty="0" smtClean="0">
                          <a:latin typeface="+mn-lt"/>
                        </a:rPr>
                        <a:t> дейност</a:t>
                      </a:r>
                      <a:endParaRPr lang="en-GB" sz="16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6109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2953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2953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  <a:tr h="517403">
                <a:tc>
                  <a:txBody>
                    <a:bodyPr/>
                    <a:lstStyle/>
                    <a:p>
                      <a:endParaRPr lang="en-GB" sz="16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  <a:tr h="517403">
                <a:tc>
                  <a:txBody>
                    <a:bodyPr/>
                    <a:lstStyle/>
                    <a:p>
                      <a:r>
                        <a:rPr lang="bg-BG" sz="1800" b="1" dirty="0" smtClean="0">
                          <a:latin typeface="+mn-lt"/>
                        </a:rPr>
                        <a:t>Всичко трансфери:</a:t>
                      </a:r>
                      <a:endParaRPr lang="en-GB" sz="18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latin typeface="+mn-lt"/>
                        </a:rPr>
                        <a:t>6100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2255091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1681276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bg-BG" altLang="bg-BG" smtClean="0">
                <a:latin typeface="Arial" pitchFamily="34" charset="0"/>
              </a:rPr>
              <a:t>.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92794B-DE1B-4527-A0A2-CE577F3BDDFE}" type="slidenum">
              <a:rPr lang="bg-BG" altLang="bg-BG" smtClean="0"/>
              <a:pPr/>
              <a:t>3</a:t>
            </a:fld>
            <a:endParaRPr lang="bg-BG" altLang="bg-BG" smtClean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696200" cy="1143000"/>
          </a:xfrm>
        </p:spPr>
        <p:txBody>
          <a:bodyPr/>
          <a:lstStyle/>
          <a:p>
            <a:pPr eaLnBrk="1" hangingPunct="1"/>
            <a:r>
              <a:rPr lang="bg-BG" sz="2000" dirty="0" smtClean="0"/>
              <a:t>Имуществени данъци и неданъчни приходи държавна дейност – 3</a:t>
            </a:r>
            <a:r>
              <a:rPr lang="en-US" sz="2000" dirty="0" smtClean="0"/>
              <a:t>0</a:t>
            </a:r>
            <a:r>
              <a:rPr lang="bg-BG" sz="2000" dirty="0" smtClean="0"/>
              <a:t>.09.2026 г.</a:t>
            </a:r>
            <a:endParaRPr lang="bg-BG" altLang="bg-BG" sz="2000" dirty="0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38200" y="1981200"/>
          <a:ext cx="7718425" cy="3104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625">
                  <a:extLst>
                    <a:ext uri="{9D8B030D-6E8A-4147-A177-3AD203B41FA5}"/>
                  </a:extLst>
                </a:gridCol>
                <a:gridCol w="1143315">
                  <a:extLst>
                    <a:ext uri="{9D8B030D-6E8A-4147-A177-3AD203B41FA5}"/>
                  </a:extLst>
                </a:gridCol>
                <a:gridCol w="1246107">
                  <a:extLst>
                    <a:ext uri="{9D8B030D-6E8A-4147-A177-3AD203B41FA5}"/>
                  </a:extLst>
                </a:gridCol>
                <a:gridCol w="1725378">
                  <a:extLst>
                    <a:ext uri="{9D8B030D-6E8A-4147-A177-3AD203B41FA5}"/>
                  </a:extLst>
                </a:gridCol>
              </a:tblGrid>
              <a:tr h="517403"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bg-BG" altLang="bg-BG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§§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План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Изпълнение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45711" marB="45711" anchor="ctr"/>
                </a:tc>
                <a:extLst>
                  <a:ext uri="{0D108BD9-81ED-4DB2-BD59-A6C34878D82A}"/>
                </a:extLst>
              </a:tr>
              <a:tr h="517403">
                <a:tc>
                  <a:txBody>
                    <a:bodyPr/>
                    <a:lstStyle/>
                    <a:p>
                      <a:r>
                        <a:rPr lang="bg-BG" sz="1600" b="0" dirty="0" smtClean="0">
                          <a:latin typeface="+mn-lt"/>
                        </a:rPr>
                        <a:t>Получени други </a:t>
                      </a:r>
                      <a:r>
                        <a:rPr lang="bg-BG" sz="1600" b="0" dirty="0" err="1" smtClean="0">
                          <a:latin typeface="+mn-lt"/>
                        </a:rPr>
                        <a:t>застрах</a:t>
                      </a:r>
                      <a:r>
                        <a:rPr lang="bg-BG" sz="1600" b="0" dirty="0" smtClean="0">
                          <a:latin typeface="+mn-lt"/>
                        </a:rPr>
                        <a:t>. </a:t>
                      </a:r>
                      <a:r>
                        <a:rPr lang="bg-BG" sz="1600" b="0" dirty="0" err="1" smtClean="0">
                          <a:latin typeface="+mn-lt"/>
                        </a:rPr>
                        <a:t>обезщет</a:t>
                      </a:r>
                      <a:r>
                        <a:rPr lang="bg-BG" sz="1600" b="0" dirty="0" smtClean="0">
                          <a:latin typeface="+mn-lt"/>
                        </a:rPr>
                        <a:t>.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0" dirty="0" smtClean="0">
                          <a:latin typeface="+mn-lt"/>
                        </a:rPr>
                        <a:t>36-12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0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5487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11" marB="45711"/>
                </a:tc>
              </a:tr>
              <a:tr h="517403">
                <a:tc>
                  <a:txBody>
                    <a:bodyPr/>
                    <a:lstStyle/>
                    <a:p>
                      <a:r>
                        <a:rPr lang="bg-BG" sz="1600" b="0" dirty="0" smtClean="0">
                          <a:latin typeface="+mn-lt"/>
                        </a:rPr>
                        <a:t>Текущи помощи и дарения 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0" dirty="0" smtClean="0">
                          <a:latin typeface="+mn-lt"/>
                        </a:rPr>
                        <a:t>45-01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0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199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11" marB="45711"/>
                </a:tc>
              </a:tr>
              <a:tr h="517403">
                <a:tc>
                  <a:txBody>
                    <a:bodyPr/>
                    <a:lstStyle/>
                    <a:p>
                      <a:r>
                        <a:rPr lang="bg-BG" sz="1600" b="1" dirty="0" smtClean="0">
                          <a:latin typeface="+mn-lt"/>
                        </a:rPr>
                        <a:t>Всичко неданъчни приходи: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0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5686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  <a:tr h="517403">
                <a:tc>
                  <a:txBody>
                    <a:bodyPr/>
                    <a:lstStyle/>
                    <a:p>
                      <a:endParaRPr lang="en-GB" sz="16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  <a:tr h="517403">
                <a:tc>
                  <a:txBody>
                    <a:bodyPr/>
                    <a:lstStyle/>
                    <a:p>
                      <a:endParaRPr lang="en-GB" sz="18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latin typeface="+mn-lt"/>
                      </a:endParaRPr>
                    </a:p>
                  </a:txBody>
                  <a:tcPr marT="45711" marB="45711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620000" cy="609600"/>
          </a:xfrm>
        </p:spPr>
        <p:txBody>
          <a:bodyPr/>
          <a:lstStyle/>
          <a:p>
            <a:r>
              <a:rPr lang="bg-BG" altLang="en-US" sz="2400" dirty="0" smtClean="0">
                <a:latin typeface="Arial" pitchFamily="34" charset="0"/>
              </a:rPr>
              <a:t>   </a:t>
            </a:r>
            <a:r>
              <a:rPr lang="bg-BG" altLang="en-US" sz="2000" b="1" dirty="0" smtClean="0">
                <a:latin typeface="Arial Black (Заглавия)"/>
              </a:rPr>
              <a:t>Финансови активи и пасиви</a:t>
            </a:r>
            <a:r>
              <a:rPr lang="bg-BG" altLang="en-US" sz="1800" dirty="0" smtClean="0">
                <a:latin typeface="Arial" pitchFamily="34" charset="0"/>
              </a:rPr>
              <a:t/>
            </a:r>
            <a:br>
              <a:rPr lang="bg-BG" altLang="en-US" sz="1800" dirty="0" smtClean="0">
                <a:latin typeface="Arial" pitchFamily="34" charset="0"/>
              </a:rPr>
            </a:br>
            <a:r>
              <a:rPr lang="bg-BG" altLang="en-US" sz="1800" b="1" dirty="0" smtClean="0">
                <a:latin typeface="Arial" pitchFamily="34" charset="0"/>
              </a:rPr>
              <a:t>    30.09.2026 год.</a:t>
            </a:r>
            <a:r>
              <a:rPr lang="bg-BG" altLang="en-US" sz="1800" dirty="0" smtClean="0">
                <a:latin typeface="Arial" pitchFamily="34" charset="0"/>
              </a:rPr>
              <a:t/>
            </a:r>
            <a:br>
              <a:rPr lang="bg-BG" altLang="en-US" sz="1800" dirty="0" smtClean="0">
                <a:latin typeface="Arial" pitchFamily="34" charset="0"/>
              </a:rPr>
            </a:br>
            <a:r>
              <a:rPr lang="bg-BG" altLang="en-US" sz="1800" dirty="0" smtClean="0">
                <a:latin typeface="Arial" pitchFamily="34" charset="0"/>
              </a:rPr>
              <a:t>    </a:t>
            </a:r>
            <a:endParaRPr lang="bg-BG" altLang="en-US" sz="1800" b="1" dirty="0" smtClean="0">
              <a:latin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0" y="1066800"/>
          <a:ext cx="7696200" cy="3271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5461">
                  <a:extLst>
                    <a:ext uri="{9D8B030D-6E8A-4147-A177-3AD203B41FA5}"/>
                  </a:extLst>
                </a:gridCol>
                <a:gridCol w="1328675">
                  <a:extLst>
                    <a:ext uri="{9D8B030D-6E8A-4147-A177-3AD203B41FA5}"/>
                  </a:extLst>
                </a:gridCol>
                <a:gridCol w="1233769">
                  <a:extLst>
                    <a:ext uri="{9D8B030D-6E8A-4147-A177-3AD203B41FA5}"/>
                  </a:extLst>
                </a:gridCol>
                <a:gridCol w="1708295">
                  <a:extLst>
                    <a:ext uri="{9D8B030D-6E8A-4147-A177-3AD203B41FA5}"/>
                  </a:extLst>
                </a:gridCol>
              </a:tblGrid>
              <a:tr h="9818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Наименование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bg-BG" altLang="bg-BG" sz="1600" u="none" dirty="0" smtClean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bg-BG" altLang="bg-BG" sz="1600" u="none" dirty="0" smtClean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§§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bg-BG" altLang="bg-BG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Bahnschrift SemiBold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Отчет / лв.</a:t>
                      </a:r>
                    </a:p>
                  </a:txBody>
                  <a:tcPr marT="45722" marB="45722" anchor="ctr"/>
                </a:tc>
                <a:extLst>
                  <a:ext uri="{0D108BD9-81ED-4DB2-BD59-A6C34878D82A}"/>
                </a:extLst>
              </a:tr>
              <a:tr h="55266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+mn-lt"/>
                        </a:rPr>
                        <a:t>Събрани средства и извършени </a:t>
                      </a:r>
                    </a:p>
                    <a:p>
                      <a:r>
                        <a:rPr lang="bg-BG" sz="1600" dirty="0" smtClean="0">
                          <a:latin typeface="+mn-lt"/>
                        </a:rPr>
                        <a:t>плащания от/за сметка  на ЕС</a:t>
                      </a:r>
                      <a:endParaRPr lang="en-GB" sz="160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8803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31466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</a:tr>
              <a:tr h="55266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Bookman Old Style" panose="02050604050505020204" pitchFamily="18" charset="0"/>
                        </a:rPr>
                        <a:t>Наличност в евро -</a:t>
                      </a:r>
                      <a:r>
                        <a:rPr lang="bg-BG" sz="1600" baseline="0" dirty="0" smtClean="0"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bg-BG" sz="1600" dirty="0" smtClean="0">
                          <a:latin typeface="Bookman Old Style" panose="02050604050505020204" pitchFamily="18" charset="0"/>
                        </a:rPr>
                        <a:t> вал. сметка на 01.</a:t>
                      </a:r>
                      <a:r>
                        <a:rPr lang="bg-BG" sz="1600" dirty="0" err="1" smtClean="0">
                          <a:latin typeface="Bookman Old Style" panose="02050604050505020204" pitchFamily="18" charset="0"/>
                        </a:rPr>
                        <a:t>01</a:t>
                      </a:r>
                      <a:r>
                        <a:rPr lang="bg-BG" sz="1600" dirty="0" smtClean="0">
                          <a:latin typeface="Bookman Old Style" panose="02050604050505020204" pitchFamily="18" charset="0"/>
                        </a:rPr>
                        <a:t>.2026 г.</a:t>
                      </a:r>
                      <a:endParaRPr lang="en-GB" sz="1600" dirty="0">
                        <a:latin typeface="Bookman Old Style" panose="02050604050505020204" pitchFamily="18" charset="0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0" dirty="0" smtClean="0">
                          <a:latin typeface="+mn-lt"/>
                        </a:rPr>
                        <a:t>9502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8088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8088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</a:tr>
              <a:tr h="55266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+mn-lt"/>
                        </a:rPr>
                        <a:t>Наличност в евро-бюджетна</a:t>
                      </a:r>
                      <a:r>
                        <a:rPr lang="bg-BG" sz="1600" baseline="0" dirty="0" smtClean="0">
                          <a:latin typeface="+mn-lt"/>
                        </a:rPr>
                        <a:t> </a:t>
                      </a:r>
                      <a:r>
                        <a:rPr lang="bg-BG" sz="1600" dirty="0" smtClean="0">
                          <a:latin typeface="+mn-lt"/>
                        </a:rPr>
                        <a:t>сметка в </a:t>
                      </a:r>
                      <a:r>
                        <a:rPr lang="bg-BG" sz="1600" baseline="0" dirty="0" smtClean="0">
                          <a:latin typeface="+mn-lt"/>
                        </a:rPr>
                        <a:t> </a:t>
                      </a:r>
                      <a:r>
                        <a:rPr lang="bg-BG" sz="1600" dirty="0" smtClean="0">
                          <a:latin typeface="+mn-lt"/>
                        </a:rPr>
                        <a:t>края на периода</a:t>
                      </a:r>
                      <a:endParaRPr lang="en-GB" sz="160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9507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-294822</a:t>
                      </a:r>
                    </a:p>
                    <a:p>
                      <a:pPr algn="r"/>
                      <a:endParaRPr lang="en-GB" sz="1400" dirty="0">
                        <a:latin typeface="+mn-lt"/>
                      </a:endParaRPr>
                    </a:p>
                  </a:txBody>
                  <a:tcPr marT="45722" marB="45722"/>
                </a:tc>
                <a:extLst>
                  <a:ext uri="{0D108BD9-81ED-4DB2-BD59-A6C34878D82A}"/>
                </a:extLst>
              </a:tr>
              <a:tr h="552662">
                <a:tc gridSpan="2">
                  <a:txBody>
                    <a:bodyPr/>
                    <a:lstStyle/>
                    <a:p>
                      <a:r>
                        <a:rPr lang="bg-BG" sz="1600" b="1" dirty="0" smtClean="0">
                          <a:latin typeface="+mn-lt"/>
                        </a:rPr>
                        <a:t>Всичко приходи по бюджета:</a:t>
                      </a:r>
                    </a:p>
                  </a:txBody>
                  <a:tcPr marT="45722" marB="45722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2263179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1431694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T="45722" marB="45722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6178" name="Правоъгълник 4"/>
          <p:cNvSpPr>
            <a:spLocks noChangeArrowheads="1"/>
          </p:cNvSpPr>
          <p:nvPr/>
        </p:nvSpPr>
        <p:spPr bwMode="auto">
          <a:xfrm>
            <a:off x="8153400" y="6400800"/>
            <a:ext cx="284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F781CC18-5CC4-4E15-9D06-D7994A3EB0A3}" type="slidenum">
              <a:rPr lang="bg-BG" altLang="bg-BG" sz="1400"/>
              <a:pPr/>
              <a:t>4</a:t>
            </a:fld>
            <a:endParaRPr lang="bg-BG" altLang="bg-BG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Контейнер за таблица 6"/>
          <p:cNvGraphicFramePr>
            <a:graphicFrameLocks noGrp="1"/>
          </p:cNvGraphicFramePr>
          <p:nvPr>
            <p:ph type="tbl" idx="1"/>
          </p:nvPr>
        </p:nvGraphicFramePr>
        <p:xfrm>
          <a:off x="533400" y="1752600"/>
          <a:ext cx="8153400" cy="3525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360"/>
                <a:gridCol w="543560"/>
                <a:gridCol w="1038685"/>
                <a:gridCol w="1573423"/>
                <a:gridCol w="1736372"/>
              </a:tblGrid>
              <a:tr h="71327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НАИМЕНОВАНИЕ</a:t>
                      </a:r>
                      <a:endParaRPr kumimoji="0" lang="bg-BG" alt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T="45732" marB="4573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endParaRPr lang="bg-BG" altLang="bg-BG" sz="1200" u="none" dirty="0" smtClean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bg-BG" altLang="bg-BG" sz="1200" u="none" dirty="0" smtClean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  §§</a:t>
                      </a:r>
                      <a:endParaRPr kumimoji="0" lang="bg-BG" alt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bg-BG" alt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T="45732" marB="45732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bg-BG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</a:t>
                      </a:r>
                      <a:r>
                        <a:rPr kumimoji="0" lang="bg-BG" altLang="bg-BG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ПЛАН</a:t>
                      </a:r>
                      <a:endParaRPr kumimoji="0" lang="bg-BG" alt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T="45732" marB="45732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ИЗПЪЛНЕНИЕ</a:t>
                      </a:r>
                      <a:endParaRPr kumimoji="0" lang="bg-BG" alt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T="45732" marB="45732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ИЗПЪЛНЕНИЕ %          </a:t>
                      </a:r>
                      <a:endParaRPr kumimoji="0" lang="bg-BG" alt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T="45732" marB="45732" anchor="ctr" horzOverflow="overflow"/>
                </a:tc>
              </a:tr>
              <a:tr h="28140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Заплати по трудово правоотношение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0101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1400409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847334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T="45732" marB="45732" anchor="b" horzOverflow="overflow"/>
                </a:tc>
              </a:tr>
              <a:tr h="30072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Извънтрудови възнаграждения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0202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2628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T="45732" marB="45732" anchor="b" horzOverflow="overflow"/>
                </a:tc>
              </a:tr>
              <a:tr h="2743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СБКО,представ.облекло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0205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48509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T="45732" marB="45732" anchor="b" horzOverflow="overflow"/>
                </a:tc>
              </a:tr>
              <a:tr h="28543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Обезщетения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0208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38229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62028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T="45732" marB="45732" anchor="b" horzOverflow="overflow"/>
                </a:tc>
              </a:tr>
              <a:tr h="28140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Други плащания, болнични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0209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7819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T="45732" marB="45732" anchor="b" horzOverflow="overflow"/>
                </a:tc>
              </a:tr>
              <a:tr h="2630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Задълж. осигуровки - работодател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0500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196552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T="45732" marB="45732" anchor="b" horzOverflow="overflow"/>
                </a:tc>
              </a:tr>
              <a:tr h="28140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за държавно обществено осигуряване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0551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98260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T="45732" marB="45732" anchor="b" horzOverflow="overflow"/>
                </a:tc>
              </a:tr>
              <a:tr h="28140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за учителски пенс.фонд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0552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32286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T="45732" marB="45732" anchor="b" horzOverflow="overflow"/>
                </a:tc>
              </a:tr>
              <a:tr h="28140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здравно-осигурителни вноски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0560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42423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T="45732" marB="45732" anchor="b" horzOverflow="overflow"/>
                </a:tc>
              </a:tr>
              <a:tr h="28140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вноски  </a:t>
                      </a:r>
                      <a:r>
                        <a:rPr kumimoji="0" lang="bg-BG" altLang="bg-BG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допъл</a:t>
                      </a: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задължително осигур.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0580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23583</a:t>
                      </a:r>
                    </a:p>
                  </a:txBody>
                  <a:tcPr marT="45732" marB="45732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T="45732" marB="45732" anchor="b" horzOverflow="overflow"/>
                </a:tc>
              </a:tr>
            </a:tbl>
          </a:graphicData>
        </a:graphic>
      </p:graphicFrame>
      <p:sp>
        <p:nvSpPr>
          <p:cNvPr id="7244" name="Контейнер за номер на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3E0FFC-AA14-46B4-AAB3-E4A46ED5B64A}" type="slidenum">
              <a:rPr lang="bg-BG" altLang="en-US" smtClean="0"/>
              <a:pPr/>
              <a:t>5</a:t>
            </a:fld>
            <a:endParaRPr lang="bg-BG" altLang="en-US" smtClean="0"/>
          </a:p>
        </p:txBody>
      </p:sp>
      <p:sp>
        <p:nvSpPr>
          <p:cNvPr id="7245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1371600"/>
          </a:xfrm>
        </p:spPr>
        <p:txBody>
          <a:bodyPr/>
          <a:lstStyle/>
          <a:p>
            <a:pPr eaLnBrk="1" hangingPunct="1"/>
            <a:r>
              <a:rPr lang="bg-BG" altLang="bg-BG" sz="2000" dirty="0" smtClean="0"/>
              <a:t>РАЗХОДИ за дейност 322 – НУ без ПГ- държавна  дейност</a:t>
            </a:r>
            <a:br>
              <a:rPr lang="bg-BG" altLang="bg-BG" sz="2000" dirty="0" smtClean="0"/>
            </a:br>
            <a:r>
              <a:rPr lang="bg-BG" altLang="bg-BG" sz="1800" b="1" dirty="0" smtClean="0">
                <a:latin typeface="Arial" pitchFamily="34" charset="0"/>
              </a:rPr>
              <a:t>30.09.2026 год</a:t>
            </a:r>
            <a:r>
              <a:rPr lang="bg-BG" altLang="bg-BG" sz="2000" b="1" dirty="0" smtClean="0">
                <a:latin typeface="Arial" pitchFamily="34" charset="0"/>
              </a:rPr>
              <a:t>.</a:t>
            </a:r>
            <a:endParaRPr lang="bg-BG" altLang="bg-BG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400800"/>
            <a:ext cx="2895600" cy="457200"/>
          </a:xfrm>
          <a:noFill/>
        </p:spPr>
        <p:txBody>
          <a:bodyPr/>
          <a:lstStyle/>
          <a:p>
            <a:r>
              <a:rPr lang="bg-BG" altLang="bg-BG" sz="1200" smtClean="0">
                <a:latin typeface="Arial" pitchFamily="34" charset="0"/>
              </a:rPr>
              <a:t>.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696200" cy="990600"/>
          </a:xfrm>
        </p:spPr>
        <p:txBody>
          <a:bodyPr/>
          <a:lstStyle/>
          <a:p>
            <a:pPr eaLnBrk="1" hangingPunct="1"/>
            <a:r>
              <a:rPr lang="bg-BG" altLang="bg-BG" sz="2000" dirty="0" smtClean="0"/>
              <a:t>РАЗХОДИ за дейност 322 - НУ без ПГ- държавна дейност</a:t>
            </a:r>
            <a:br>
              <a:rPr lang="bg-BG" altLang="bg-BG" sz="2000" dirty="0" smtClean="0"/>
            </a:br>
            <a:r>
              <a:rPr lang="bg-BG" altLang="bg-BG" sz="2000" b="1" dirty="0" smtClean="0">
                <a:latin typeface="Arial" pitchFamily="34" charset="0"/>
              </a:rPr>
              <a:t>30.09.2026 год</a:t>
            </a:r>
            <a:r>
              <a:rPr lang="bg-BG" altLang="bg-BG" sz="2000" dirty="0" smtClean="0">
                <a:latin typeface="Arial" pitchFamily="34" charset="0"/>
              </a:rPr>
              <a:t>.</a:t>
            </a:r>
            <a:endParaRPr lang="bg-BG" altLang="bg-BG" sz="2000" dirty="0" smtClean="0"/>
          </a:p>
        </p:txBody>
      </p:sp>
      <p:sp>
        <p:nvSpPr>
          <p:cNvPr id="8196" name="Text Box 107"/>
          <p:cNvSpPr txBox="1">
            <a:spLocks noChangeArrowheads="1"/>
          </p:cNvSpPr>
          <p:nvPr/>
        </p:nvSpPr>
        <p:spPr bwMode="auto">
          <a:xfrm>
            <a:off x="685800" y="1752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bg-BG" altLang="bg-BG" sz="180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62000" y="1295400"/>
          <a:ext cx="7772400" cy="5322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5360">
                  <a:extLst>
                    <a:ext uri="{9D8B030D-6E8A-4147-A177-3AD203B41FA5}"/>
                  </a:extLst>
                </a:gridCol>
                <a:gridCol w="1381760">
                  <a:extLst>
                    <a:ext uri="{9D8B030D-6E8A-4147-A177-3AD203B41FA5}"/>
                  </a:extLst>
                </a:gridCol>
                <a:gridCol w="1325880">
                  <a:extLst>
                    <a:ext uri="{9D8B030D-6E8A-4147-A177-3AD203B41FA5}"/>
                  </a:extLst>
                </a:gridCol>
                <a:gridCol w="1437640">
                  <a:extLst>
                    <a:ext uri="{9D8B030D-6E8A-4147-A177-3AD203B41FA5}"/>
                  </a:extLst>
                </a:gridCol>
                <a:gridCol w="1381760">
                  <a:extLst>
                    <a:ext uri="{9D8B030D-6E8A-4147-A177-3AD203B41FA5}"/>
                  </a:extLst>
                </a:gridCol>
              </a:tblGrid>
              <a:tr h="43766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НАИМЕНОВАНИЕ</a:t>
                      </a:r>
                      <a:endParaRPr kumimoji="0" lang="bg-BG" altLang="bg-BG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bg-BG" altLang="bg-BG" sz="10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§§</a:t>
                      </a:r>
                      <a:endParaRPr kumimoji="0" lang="bg-BG" altLang="bg-BG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ПЛАН</a:t>
                      </a:r>
                      <a:endParaRPr kumimoji="0" lang="bg-BG" altLang="bg-BG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ИЗПЪЛНЕНИЕ</a:t>
                      </a:r>
                      <a:endParaRPr kumimoji="0" lang="bg-BG" altLang="bg-BG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ИЗПЪЛНЕНИЕ %</a:t>
                      </a:r>
                      <a:endParaRPr kumimoji="0" lang="bg-BG" altLang="bg-BG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extLst>
                  <a:ext uri="{0D108BD9-81ED-4DB2-BD59-A6C34878D82A}"/>
                </a:extLst>
              </a:tr>
              <a:tr h="308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Издръжка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1000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311931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188895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08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храна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1011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59666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34131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49415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постелен инвентар и облекло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1013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7000</a:t>
                      </a: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1864</a:t>
                      </a:r>
                    </a:p>
                  </a:txBody>
                  <a:tcPr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27</a:t>
                      </a:r>
                    </a:p>
                  </a:txBody>
                  <a:tcPr marT="45714" marB="45714" anchor="ctr" horzOverflow="overflow"/>
                </a:tc>
                <a:extLst>
                  <a:ext uri="{0D108BD9-81ED-4DB2-BD59-A6C34878D82A}"/>
                </a:extLst>
              </a:tr>
              <a:tr h="35550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Уч</a:t>
                      </a: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. и </a:t>
                      </a:r>
                      <a:r>
                        <a:rPr kumimoji="0" lang="bg-BG" altLang="bg-BG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научно-изсл</a:t>
                      </a: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.</a:t>
                      </a:r>
                      <a:r>
                        <a:rPr kumimoji="0" lang="bg-BG" altLang="bg-BG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раз-ди</a:t>
                      </a: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, книги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1014</a:t>
                      </a:r>
                      <a:r>
                        <a:rPr kumimoji="0" lang="en-US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                  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45002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42291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08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материали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1015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28484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14109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1451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вода, горива, ел. енергия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1016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40000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21482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разходи за външни услуги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1020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80778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66330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08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текущ ремонт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1030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48001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6584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0076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командировки в страната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1051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569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T="45714" marB="45714" anchor="b" horzOverflow="overflow"/>
                </a:tc>
              </a:tr>
              <a:tr h="27582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Разходи за застраховки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1062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2000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1535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T="45714" marB="45714" anchor="b" horzOverflow="overflow"/>
                </a:tc>
              </a:tr>
              <a:tr h="3672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Платени държавни такси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1901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</a:tr>
              <a:tr h="3672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общински  данъци и такси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1981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1914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1194</a:t>
                      </a: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T="45714" marB="45714" anchor="b" horzOverflow="overflow"/>
                </a:tc>
                <a:extLst>
                  <a:ext uri="{0D108BD9-81ED-4DB2-BD59-A6C34878D82A}"/>
                </a:extLst>
              </a:tr>
              <a:tr h="3672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Текущи трансфери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4219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T="45714" marB="45714" anchor="b" horzOverflow="overflow"/>
                </a:tc>
              </a:tr>
              <a:tr h="501689">
                <a:tc>
                  <a:txBody>
                    <a:bodyPr/>
                    <a:lstStyle/>
                    <a:p>
                      <a:r>
                        <a:rPr lang="bg-BG" sz="1100" b="1" dirty="0" smtClean="0">
                          <a:latin typeface="+mn-lt"/>
                        </a:rPr>
                        <a:t>Общо разходи дейност 322</a:t>
                      </a:r>
                      <a:r>
                        <a:rPr lang="bg-BG" sz="1100" b="1" baseline="0" dirty="0" smtClean="0">
                          <a:latin typeface="+mn-lt"/>
                        </a:rPr>
                        <a:t> НУ без ПГ- </a:t>
                      </a:r>
                      <a:r>
                        <a:rPr lang="bg-BG" sz="1100" b="1" baseline="0" dirty="0" err="1" smtClean="0">
                          <a:latin typeface="+mn-lt"/>
                        </a:rPr>
                        <a:t>държ</a:t>
                      </a:r>
                      <a:r>
                        <a:rPr lang="bg-BG" sz="1100" b="1" baseline="0" dirty="0" smtClean="0">
                          <a:latin typeface="+mn-lt"/>
                        </a:rPr>
                        <a:t>.  дейност</a:t>
                      </a:r>
                      <a:endParaRPr lang="bg-BG" sz="1100" b="1" dirty="0" smtClean="0"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2127636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1355112</a:t>
                      </a:r>
                    </a:p>
                  </a:txBody>
                  <a:tcPr marT="45714" marB="45714" anchor="b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T="45714" marB="45714" anchor="b" horzOverflow="overflow"/>
                </a:tc>
              </a:tr>
            </a:tbl>
          </a:graphicData>
        </a:graphic>
      </p:graphicFrame>
      <p:sp>
        <p:nvSpPr>
          <p:cNvPr id="8295" name="Правоъгълник 5"/>
          <p:cNvSpPr>
            <a:spLocks noChangeArrowheads="1"/>
          </p:cNvSpPr>
          <p:nvPr/>
        </p:nvSpPr>
        <p:spPr bwMode="auto">
          <a:xfrm>
            <a:off x="8001000" y="6477000"/>
            <a:ext cx="284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F5B7663D-36AC-4D8A-88C6-F9CB7A5CCB98}" type="slidenum">
              <a:rPr lang="bg-BG" altLang="bg-BG" sz="1400"/>
              <a:pPr/>
              <a:t>6</a:t>
            </a:fld>
            <a:endParaRPr lang="bg-BG" altLang="bg-BG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2000" b="1" dirty="0" smtClean="0"/>
              <a:t>КАПИТАЛОВИ ЗАЗХОДИ - държавна дейност 322 –НУ  без  ПГ – 30.09.2026 Г.</a:t>
            </a:r>
            <a:endParaRPr lang="bg-BG" sz="2000" dirty="0" smtClean="0"/>
          </a:p>
        </p:txBody>
      </p:sp>
      <p:sp>
        <p:nvSpPr>
          <p:cNvPr id="9219" name="Контейнер за долния колонтитул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bg-BG" smtClean="0">
              <a:latin typeface="Arial" pitchFamily="34" charset="0"/>
            </a:endParaRPr>
          </a:p>
        </p:txBody>
      </p:sp>
      <p:sp>
        <p:nvSpPr>
          <p:cNvPr id="9220" name="Контейнер за номер на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2FBF66-9612-49A9-86A6-EC90A35A8262}" type="slidenum">
              <a:rPr lang="bg-BG" altLang="en-US" smtClean="0"/>
              <a:pPr/>
              <a:t>7</a:t>
            </a:fld>
            <a:endParaRPr lang="bg-BG" altLang="en-US" smtClean="0"/>
          </a:p>
        </p:txBody>
      </p:sp>
      <p:graphicFrame>
        <p:nvGraphicFramePr>
          <p:cNvPr id="6" name="Контейнер за таблица 5"/>
          <p:cNvGraphicFramePr>
            <a:graphicFrameLocks noGrp="1"/>
          </p:cNvGraphicFramePr>
          <p:nvPr>
            <p:ph type="tbl" idx="1"/>
          </p:nvPr>
        </p:nvGraphicFramePr>
        <p:xfrm>
          <a:off x="762000" y="1905000"/>
          <a:ext cx="7659688" cy="2479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6764">
                  <a:extLst>
                    <a:ext uri="{9D8B030D-6E8A-4147-A177-3AD203B41FA5}"/>
                  </a:extLst>
                </a:gridCol>
                <a:gridCol w="1066784">
                  <a:extLst>
                    <a:ext uri="{9D8B030D-6E8A-4147-A177-3AD203B41FA5}"/>
                  </a:extLst>
                </a:gridCol>
                <a:gridCol w="990585">
                  <a:extLst>
                    <a:ext uri="{9D8B030D-6E8A-4147-A177-3AD203B41FA5}"/>
                  </a:extLst>
                </a:gridCol>
                <a:gridCol w="1523977">
                  <a:extLst>
                    <a:ext uri="{9D8B030D-6E8A-4147-A177-3AD203B41FA5}"/>
                  </a:extLst>
                </a:gridCol>
                <a:gridCol w="1371578">
                  <a:extLst>
                    <a:ext uri="{9D8B030D-6E8A-4147-A177-3AD203B41FA5}"/>
                  </a:extLst>
                </a:gridCol>
              </a:tblGrid>
              <a:tr h="49372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Придобиване на ДМА</a:t>
                      </a: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bg-BG" altLang="bg-BG" sz="1200" u="none" dirty="0" smtClean="0">
                          <a:solidFill>
                            <a:schemeClr val="tx1"/>
                          </a:solidFill>
                        </a:rPr>
                        <a:t>§§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bg-BG" altLang="bg-BG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Изпълнение</a:t>
                      </a: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Изпълнение %</a:t>
                      </a:r>
                    </a:p>
                  </a:txBody>
                  <a:tcPr marL="91439" marR="91439" marT="45697" marB="45697"/>
                </a:tc>
                <a:extLst>
                  <a:ext uri="{0D108BD9-81ED-4DB2-BD59-A6C34878D82A}"/>
                </a:extLst>
              </a:tr>
              <a:tr h="518109">
                <a:tc>
                  <a:txBody>
                    <a:bodyPr/>
                    <a:lstStyle/>
                    <a:p>
                      <a:r>
                        <a:rPr lang="bg-BG" sz="1200" dirty="0" smtClean="0"/>
                        <a:t>Основен</a:t>
                      </a:r>
                      <a:r>
                        <a:rPr lang="bg-BG" sz="1200" baseline="0" dirty="0" smtClean="0"/>
                        <a:t> ремонт  на ДМА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5100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11240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11240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100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</a:tr>
              <a:tr h="518109">
                <a:tc>
                  <a:txBody>
                    <a:bodyPr/>
                    <a:lstStyle/>
                    <a:p>
                      <a:r>
                        <a:rPr lang="bg-BG" sz="1200" dirty="0" smtClean="0"/>
                        <a:t>Придобиване на  др. съоръжения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5203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3000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3000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100</a:t>
                      </a:r>
                      <a:endParaRPr lang="en-GB" sz="1200" dirty="0"/>
                    </a:p>
                  </a:txBody>
                  <a:tcPr marL="91439" marR="91439" marT="45697" marB="45697"/>
                </a:tc>
                <a:extLst>
                  <a:ext uri="{0D108BD9-81ED-4DB2-BD59-A6C34878D82A}"/>
                </a:extLst>
              </a:tr>
              <a:tr h="370662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 marL="91439" marR="91439" marT="45697" marB="45697"/>
                </a:tc>
                <a:extLst>
                  <a:ext uri="{0D108BD9-81ED-4DB2-BD59-A6C34878D82A}"/>
                </a:extLst>
              </a:tr>
              <a:tr h="579069">
                <a:tc gridSpan="2">
                  <a:txBody>
                    <a:bodyPr/>
                    <a:lstStyle/>
                    <a:p>
                      <a:r>
                        <a:rPr lang="bg-BG" sz="1200" b="1" dirty="0" smtClean="0"/>
                        <a:t>Общо разходи държ. дейност 322:</a:t>
                      </a:r>
                    </a:p>
                    <a:p>
                      <a:endParaRPr lang="en-GB" sz="1200" dirty="0"/>
                    </a:p>
                  </a:txBody>
                  <a:tcPr marL="91439" marR="91439" marT="45697" marB="45697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2141876</a:t>
                      </a:r>
                      <a:endParaRPr lang="en-GB" sz="1200" b="1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1369352</a:t>
                      </a:r>
                      <a:endParaRPr lang="en-GB" sz="1200" b="1" dirty="0"/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64</a:t>
                      </a:r>
                      <a:endParaRPr lang="en-GB" sz="1200" b="1" dirty="0"/>
                    </a:p>
                  </a:txBody>
                  <a:tcPr marL="91439" marR="91439" marT="45697" marB="45697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531813"/>
            <a:ext cx="7696200" cy="1143000"/>
          </a:xfrm>
        </p:spPr>
        <p:txBody>
          <a:bodyPr/>
          <a:lstStyle/>
          <a:p>
            <a:r>
              <a:rPr lang="bg-BG" altLang="en-US" sz="2000" dirty="0" smtClean="0"/>
              <a:t>РАЗХОДИ за дейност 338  -  Ресурсно подпомагане държавна дейност – 30.09.2026 г.</a:t>
            </a:r>
            <a:endParaRPr lang="en-US" altLang="en-US" sz="2000" dirty="0" smtClean="0"/>
          </a:p>
        </p:txBody>
      </p:sp>
      <p:sp>
        <p:nvSpPr>
          <p:cNvPr id="1024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bg-BG" altLang="en-US" smtClean="0">
                <a:latin typeface="Arial" pitchFamily="34" charset="0"/>
              </a:rPr>
              <a:t>.</a:t>
            </a: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FB06EB-076C-40B8-A2AC-7A91EE824951}" type="slidenum">
              <a:rPr lang="bg-BG" altLang="en-US" smtClean="0"/>
              <a:pPr/>
              <a:t>8</a:t>
            </a:fld>
            <a:endParaRPr lang="bg-BG" altLang="en-US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5800" y="1674813"/>
          <a:ext cx="7772400" cy="4812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/>
                  </a:extLst>
                </a:gridCol>
                <a:gridCol w="594360">
                  <a:extLst>
                    <a:ext uri="{9D8B030D-6E8A-4147-A177-3AD203B41FA5}"/>
                  </a:extLst>
                </a:gridCol>
                <a:gridCol w="1554480">
                  <a:extLst>
                    <a:ext uri="{9D8B030D-6E8A-4147-A177-3AD203B41FA5}"/>
                  </a:extLst>
                </a:gridCol>
                <a:gridCol w="1554480">
                  <a:extLst>
                    <a:ext uri="{9D8B030D-6E8A-4147-A177-3AD203B41FA5}"/>
                  </a:extLst>
                </a:gridCol>
                <a:gridCol w="1554480">
                  <a:extLst>
                    <a:ext uri="{9D8B030D-6E8A-4147-A177-3AD203B41FA5}"/>
                  </a:extLst>
                </a:gridCol>
              </a:tblGrid>
              <a:tr h="230187">
                <a:tc>
                  <a:txBody>
                    <a:bodyPr/>
                    <a:lstStyle/>
                    <a:p>
                      <a:pPr algn="ctr"/>
                      <a:r>
                        <a:rPr lang="bg-BG" sz="8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en-GB" sz="800" dirty="0">
                        <a:solidFill>
                          <a:schemeClr val="tx1"/>
                        </a:solidFill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bg-BG" altLang="bg-BG" sz="800" u="none" dirty="0" smtClean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§§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Изпълнение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hnschrift SemiBold" panose="020B0502040204020203" pitchFamily="34" charset="0"/>
                          <a:ea typeface="+mn-ea"/>
                          <a:cs typeface="+mn-cs"/>
                        </a:rPr>
                        <a:t>Изпълнение %</a:t>
                      </a: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64495">
                <a:tc>
                  <a:txBody>
                    <a:bodyPr/>
                    <a:lstStyle/>
                    <a:p>
                      <a:r>
                        <a:rPr lang="bg-BG" altLang="en-US" sz="1100" b="0" dirty="0" smtClean="0">
                          <a:latin typeface="+mn-lt"/>
                        </a:rPr>
                        <a:t>Заплати и възнагр.на персонала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+mn-lt"/>
                        </a:rPr>
                        <a:t>0101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70000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47219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67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24401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СБКО,представително облекло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0205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5000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3108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62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Други  плащания - болнични</a:t>
                      </a:r>
                      <a:r>
                        <a:rPr lang="bg-BG" sz="1100" b="0" baseline="0" dirty="0" smtClean="0">
                          <a:latin typeface="+mn-lt"/>
                        </a:rPr>
                        <a:t> 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0209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2000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703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35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Задължителни</a:t>
                      </a:r>
                      <a:r>
                        <a:rPr lang="bg-BG" sz="1100" b="0" baseline="0" dirty="0" smtClean="0">
                          <a:latin typeface="+mn-lt"/>
                        </a:rPr>
                        <a:t> </a:t>
                      </a:r>
                      <a:r>
                        <a:rPr lang="bg-BG" sz="1100" b="0" dirty="0" smtClean="0">
                          <a:latin typeface="+mn-lt"/>
                        </a:rPr>
                        <a:t>осигурителни вноски от работодателя</a:t>
                      </a: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0500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19700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11312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57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369546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ДОО  работодател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0551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10000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5531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55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24401">
                <a:tc>
                  <a:txBody>
                    <a:bodyPr/>
                    <a:lstStyle/>
                    <a:p>
                      <a:r>
                        <a:rPr lang="bg-BG" sz="1100" b="0" dirty="0" err="1" smtClean="0">
                          <a:latin typeface="+mn-lt"/>
                        </a:rPr>
                        <a:t>УчПФ</a:t>
                      </a:r>
                      <a:r>
                        <a:rPr lang="bg-BG" sz="1100" b="0" dirty="0" smtClean="0">
                          <a:latin typeface="+mn-lt"/>
                        </a:rPr>
                        <a:t>  работодател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0552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3000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2082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69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24401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Здравна осигуровка работодател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0560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4000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2343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59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ДЗПО  работодател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0580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2700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1356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50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Издръжка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1000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12900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</a:p>
                  </a:txBody>
                  <a:tcPr marT="45729" marB="45729"/>
                </a:tc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Материали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1015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4900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Вода, горива, енергия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1016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4000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Разходи за външни услуги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1020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4000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Текущ ремонт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1030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</a:tr>
              <a:tr h="264495">
                <a:tc>
                  <a:txBody>
                    <a:bodyPr/>
                    <a:lstStyle/>
                    <a:p>
                      <a:r>
                        <a:rPr lang="bg-BG" sz="1100" b="0" dirty="0" smtClean="0">
                          <a:latin typeface="+mn-lt"/>
                        </a:rPr>
                        <a:t>Командировки в страната</a:t>
                      </a:r>
                      <a:endParaRPr lang="en-GB" sz="1100" b="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dirty="0" smtClean="0">
                          <a:latin typeface="+mn-lt"/>
                        </a:rPr>
                        <a:t>1051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dirty="0" smtClean="0">
                          <a:latin typeface="+mn-lt"/>
                        </a:rPr>
                        <a:t>0</a:t>
                      </a:r>
                      <a:endParaRPr lang="en-GB" sz="1100" dirty="0">
                        <a:latin typeface="+mn-lt"/>
                      </a:endParaRPr>
                    </a:p>
                  </a:txBody>
                  <a:tcPr marT="45729" marB="45729"/>
                </a:tc>
              </a:tr>
              <a:tr h="225874">
                <a:tc gridSpan="2">
                  <a:txBody>
                    <a:bodyPr/>
                    <a:lstStyle/>
                    <a:p>
                      <a:r>
                        <a:rPr lang="bg-BG" sz="1100" b="1" dirty="0" smtClean="0">
                          <a:latin typeface="+mn-lt"/>
                        </a:rPr>
                        <a:t>Всичко за дейност</a:t>
                      </a:r>
                      <a:r>
                        <a:rPr lang="bg-BG" sz="1100" b="1" baseline="0" dirty="0" smtClean="0">
                          <a:latin typeface="+mn-lt"/>
                        </a:rPr>
                        <a:t> 338</a:t>
                      </a:r>
                      <a:endParaRPr lang="en-GB" sz="1100" b="1" dirty="0">
                        <a:latin typeface="+mn-lt"/>
                      </a:endParaRPr>
                    </a:p>
                  </a:txBody>
                  <a:tcPr marT="45729" marB="45729"/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b="1" u="none" dirty="0" smtClean="0">
                          <a:latin typeface="+mn-lt"/>
                        </a:rPr>
                        <a:t>109600</a:t>
                      </a:r>
                      <a:endParaRPr lang="en-GB" sz="1100" b="1" u="none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b="1" u="none" dirty="0" smtClean="0">
                          <a:latin typeface="+mn-lt"/>
                        </a:rPr>
                        <a:t>62342</a:t>
                      </a:r>
                      <a:endParaRPr lang="en-GB" sz="1100" b="1" u="none" dirty="0">
                        <a:latin typeface="+mn-lt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100" b="1" u="none" dirty="0" smtClean="0">
                          <a:latin typeface="+mn-lt"/>
                        </a:rPr>
                        <a:t>57</a:t>
                      </a:r>
                      <a:endParaRPr lang="en-GB" sz="1100" b="1" u="none" dirty="0">
                        <a:latin typeface="+mn-lt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  <a:tr h="369601">
                <a:tc gridSpan="2">
                  <a:txBody>
                    <a:bodyPr/>
                    <a:lstStyle/>
                    <a:p>
                      <a:endParaRPr lang="en-GB" sz="1100" dirty="0">
                        <a:latin typeface="Bahnschrift SemiBold" panose="020B0502040204020203" pitchFamily="34" charset="0"/>
                      </a:endParaRPr>
                    </a:p>
                  </a:txBody>
                  <a:tcPr marT="45729" marB="45729"/>
                </a:tc>
                <a:tc hMerge="1">
                  <a:txBody>
                    <a:bodyPr/>
                    <a:lstStyle/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u="sng" dirty="0">
                        <a:latin typeface="Bahnschrift SemiBold" panose="020B0502040204020203" pitchFamily="34" charset="0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endParaRPr lang="en-GB" sz="1100" u="sng" dirty="0">
                        <a:latin typeface="Bahnschrift SemiBold" panose="020B0502040204020203" pitchFamily="34" charset="0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algn="ctr"/>
                      <a:endParaRPr lang="en-GB" sz="1100" u="sng" dirty="0">
                        <a:latin typeface="Bahnschrift SemiBold" panose="020B0502040204020203" pitchFamily="34" charset="0"/>
                      </a:endParaRPr>
                    </a:p>
                  </a:txBody>
                  <a:tcPr marT="45729" marB="45729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 sz="2000" dirty="0" smtClean="0"/>
              <a:t>РАЗХОДИ общинска дейност - </a:t>
            </a:r>
            <a:r>
              <a:rPr lang="bg-BG" altLang="en-US" sz="2000" dirty="0" err="1" smtClean="0"/>
              <a:t>дофинансиране</a:t>
            </a:r>
            <a:r>
              <a:rPr lang="bg-BG" altLang="en-US" sz="2000" dirty="0" smtClean="0"/>
              <a:t> на дейност 322 - НУ без ПГ – 30.09.2026 г.</a:t>
            </a:r>
            <a:endParaRPr lang="en-US" altLang="en-US" sz="2000" dirty="0" smtClean="0"/>
          </a:p>
        </p:txBody>
      </p:sp>
      <p:sp>
        <p:nvSpPr>
          <p:cNvPr id="1126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bg-BG" altLang="en-US" smtClean="0">
              <a:latin typeface="Arial" pitchFamily="34" charset="0"/>
            </a:endParaRP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4BCD28-6731-43AE-BE06-650BE5628EB2}" type="slidenum">
              <a:rPr lang="bg-BG" altLang="en-US" smtClean="0"/>
              <a:pPr/>
              <a:t>9</a:t>
            </a:fld>
            <a:endParaRPr lang="bg-BG" altLang="en-US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62000" y="1905000"/>
          <a:ext cx="7659689" cy="2185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6765">
                  <a:extLst>
                    <a:ext uri="{9D8B030D-6E8A-4147-A177-3AD203B41FA5}"/>
                  </a:extLst>
                </a:gridCol>
                <a:gridCol w="1066784">
                  <a:extLst>
                    <a:ext uri="{9D8B030D-6E8A-4147-A177-3AD203B41FA5}"/>
                  </a:extLst>
                </a:gridCol>
                <a:gridCol w="990585">
                  <a:extLst>
                    <a:ext uri="{9D8B030D-6E8A-4147-A177-3AD203B41FA5}"/>
                  </a:extLst>
                </a:gridCol>
                <a:gridCol w="1523977">
                  <a:extLst>
                    <a:ext uri="{9D8B030D-6E8A-4147-A177-3AD203B41FA5}"/>
                  </a:extLst>
                </a:gridCol>
                <a:gridCol w="1371578">
                  <a:extLst>
                    <a:ext uri="{9D8B030D-6E8A-4147-A177-3AD203B41FA5}"/>
                  </a:extLst>
                </a:gridCol>
              </a:tblGrid>
              <a:tr h="4939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Наименование</a:t>
                      </a:r>
                      <a:endParaRPr kumimoji="0" lang="bg-BG" altLang="bg-BG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bg-BG" altLang="bg-BG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bg-BG" altLang="bg-BG" sz="1200" u="none" dirty="0" smtClean="0">
                          <a:solidFill>
                            <a:schemeClr val="tx1"/>
                          </a:solidFill>
                        </a:rPr>
                        <a:t>§§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bg-BG" altLang="bg-BG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Изпълнение</a:t>
                      </a: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Изпълнение %</a:t>
                      </a:r>
                    </a:p>
                  </a:txBody>
                  <a:tcPr marL="91439" marR="91439" marT="45732" marB="45732"/>
                </a:tc>
                <a:extLst>
                  <a:ext uri="{0D108BD9-81ED-4DB2-BD59-A6C34878D82A}"/>
                </a:extLst>
              </a:tr>
              <a:tr h="370937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latin typeface="+mn-lt"/>
                        </a:rPr>
                        <a:t>Материали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0" dirty="0" smtClean="0">
                          <a:latin typeface="+mn-lt"/>
                        </a:rPr>
                        <a:t>1015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 smtClean="0">
                          <a:latin typeface="+mn-lt"/>
                        </a:rPr>
                        <a:t> </a:t>
                      </a:r>
                      <a:r>
                        <a:rPr lang="bg-BG" sz="1400" b="0" dirty="0" smtClean="0">
                          <a:latin typeface="+mn-lt"/>
                        </a:rPr>
                        <a:t>2953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0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0" dirty="0" smtClean="0">
                          <a:latin typeface="+mn-lt"/>
                        </a:rPr>
                        <a:t>0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/>
                </a:extLst>
              </a:tr>
              <a:tr h="370937">
                <a:tc>
                  <a:txBody>
                    <a:bodyPr/>
                    <a:lstStyle/>
                    <a:p>
                      <a:endParaRPr lang="en-GB" sz="1400" dirty="0">
                        <a:latin typeface="Book Antiqua" panose="02040602050305030304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/>
                </a:extLst>
              </a:tr>
              <a:tr h="370937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endParaRPr lang="en-GB" sz="12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endParaRPr lang="en-GB" sz="12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endParaRPr lang="en-GB" sz="1200" dirty="0">
                        <a:latin typeface="Bahnschrift SemiBold" panose="020B0502040204020203" pitchFamily="34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/>
                </a:extLst>
              </a:tr>
              <a:tr h="579272">
                <a:tc gridSpan="2">
                  <a:txBody>
                    <a:bodyPr/>
                    <a:lstStyle/>
                    <a:p>
                      <a:r>
                        <a:rPr lang="bg-BG" sz="1400" b="1" dirty="0" smtClean="0"/>
                        <a:t>Всичко разходи по общ.</a:t>
                      </a:r>
                      <a:r>
                        <a:rPr lang="bg-BG" sz="1400" b="1" baseline="0" dirty="0" smtClean="0"/>
                        <a:t> дейност:</a:t>
                      </a:r>
                      <a:endParaRPr lang="bg-BG" sz="1400" b="1" dirty="0" smtClean="0"/>
                    </a:p>
                    <a:p>
                      <a:endParaRPr lang="en-GB" sz="1800" dirty="0"/>
                    </a:p>
                  </a:txBody>
                  <a:tcPr marL="91439" marR="91439" marT="45732" marB="45732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2953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0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+mn-lt"/>
                        </a:rPr>
                        <a:t>0</a:t>
                      </a:r>
                      <a:endParaRPr lang="en-GB" sz="1400" b="1" dirty="0">
                        <a:latin typeface="+mn-lt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09600" y="531813"/>
            <a:ext cx="7696200" cy="1143000"/>
          </a:xfrm>
        </p:spPr>
        <p:txBody>
          <a:bodyPr/>
          <a:lstStyle/>
          <a:p>
            <a:r>
              <a:rPr lang="bg-BG" altLang="en-US" sz="2000" dirty="0" smtClean="0"/>
              <a:t>РАЗХОДИ за дейност 437- Здравен кабинет държавна дейност – 30.09.2026 г.</a:t>
            </a:r>
            <a:endParaRPr lang="en-US" altLang="en-US" sz="2000" dirty="0" smtClean="0"/>
          </a:p>
        </p:txBody>
      </p:sp>
      <p:sp>
        <p:nvSpPr>
          <p:cNvPr id="1229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bg-BG" altLang="en-US" smtClean="0">
                <a:latin typeface="Arial" pitchFamily="34" charset="0"/>
              </a:rPr>
              <a:t>.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835B73-D442-4814-96FC-CA47DDE3D2B8}" type="slidenum">
              <a:rPr lang="bg-BG" altLang="en-US" smtClean="0"/>
              <a:pPr/>
              <a:t>10</a:t>
            </a:fld>
            <a:endParaRPr lang="bg-BG" altLang="en-US" smtClean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62000" y="1905000"/>
          <a:ext cx="7696200" cy="234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9667">
                  <a:extLst>
                    <a:ext uri="{9D8B030D-6E8A-4147-A177-3AD203B41FA5}"/>
                  </a:extLst>
                </a:gridCol>
                <a:gridCol w="1071869">
                  <a:extLst>
                    <a:ext uri="{9D8B030D-6E8A-4147-A177-3AD203B41FA5}"/>
                  </a:extLst>
                </a:gridCol>
                <a:gridCol w="995307">
                  <a:extLst>
                    <a:ext uri="{9D8B030D-6E8A-4147-A177-3AD203B41FA5}"/>
                  </a:extLst>
                </a:gridCol>
                <a:gridCol w="1531241">
                  <a:extLst>
                    <a:ext uri="{9D8B030D-6E8A-4147-A177-3AD203B41FA5}"/>
                  </a:extLst>
                </a:gridCol>
                <a:gridCol w="1378116">
                  <a:extLst>
                    <a:ext uri="{9D8B030D-6E8A-4147-A177-3AD203B41FA5}"/>
                  </a:extLst>
                </a:gridCol>
              </a:tblGrid>
              <a:tr h="4938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Наименование</a:t>
                      </a:r>
                      <a:endParaRPr kumimoji="0" lang="bg-BG" altLang="bg-BG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bg-BG" altLang="bg-BG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bg-BG" altLang="bg-BG" sz="1200" b="1" u="none" dirty="0" smtClean="0">
                          <a:solidFill>
                            <a:schemeClr val="tx1"/>
                          </a:solidFill>
                        </a:rPr>
                        <a:t>§§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bg-BG" altLang="bg-BG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Изпълнение</a:t>
                      </a: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CC99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bg-BG" altLang="bg-BG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Изпълнение %</a:t>
                      </a:r>
                    </a:p>
                  </a:txBody>
                  <a:tcPr marT="45730" marB="45730"/>
                </a:tc>
                <a:extLst>
                  <a:ext uri="{0D108BD9-81ED-4DB2-BD59-A6C34878D82A}"/>
                </a:extLst>
              </a:tr>
              <a:tr h="37091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latin typeface="+mn-lt"/>
                        </a:rPr>
                        <a:t>Издръжка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1000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662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extLst>
                  <a:ext uri="{0D108BD9-81ED-4DB2-BD59-A6C34878D82A}"/>
                </a:extLst>
              </a:tr>
              <a:tr h="37091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latin typeface="+mn-lt"/>
                        </a:rPr>
                        <a:t>Медикаменти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1012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500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extLst>
                  <a:ext uri="{0D108BD9-81ED-4DB2-BD59-A6C34878D82A}"/>
                </a:extLst>
              </a:tr>
              <a:tr h="37091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latin typeface="+mn-lt"/>
                        </a:rPr>
                        <a:t>Материали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latin typeface="+mn-lt"/>
                        </a:rPr>
                        <a:t>1015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162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latin typeface="+mn-lt"/>
                        </a:rPr>
                        <a:t>0</a:t>
                      </a:r>
                      <a:endParaRPr lang="en-GB" sz="1400" dirty="0">
                        <a:latin typeface="+mn-lt"/>
                      </a:endParaRPr>
                    </a:p>
                  </a:txBody>
                  <a:tcPr marT="45730" marB="45730"/>
                </a:tc>
                <a:extLst>
                  <a:ext uri="{0D108BD9-81ED-4DB2-BD59-A6C34878D82A}"/>
                </a:extLst>
              </a:tr>
              <a:tr h="370918">
                <a:tc gridSpan="2">
                  <a:txBody>
                    <a:bodyPr/>
                    <a:lstStyle/>
                    <a:p>
                      <a:endParaRPr lang="en-GB" sz="1800" dirty="0">
                        <a:latin typeface="+mn-lt"/>
                      </a:endParaRPr>
                    </a:p>
                  </a:txBody>
                  <a:tcPr marT="45730" marB="4573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latin typeface="+mn-lt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latin typeface="+mn-lt"/>
                      </a:endParaRPr>
                    </a:p>
                  </a:txBody>
                  <a:tcPr marT="45730" marB="45730"/>
                </a:tc>
                <a:extLst>
                  <a:ext uri="{0D108BD9-81ED-4DB2-BD59-A6C34878D82A}"/>
                </a:extLst>
              </a:tr>
              <a:tr h="370918">
                <a:tc gridSpan="2">
                  <a:txBody>
                    <a:bodyPr/>
                    <a:lstStyle/>
                    <a:p>
                      <a:r>
                        <a:rPr lang="bg-BG" sz="1400" b="1" dirty="0" smtClean="0"/>
                        <a:t>Всичко за дейността</a:t>
                      </a:r>
                      <a:r>
                        <a:rPr lang="bg-BG" sz="1400" b="1" baseline="0" dirty="0" smtClean="0"/>
                        <a:t>:</a:t>
                      </a:r>
                      <a:endParaRPr lang="bg-BG" sz="1400" b="1" dirty="0" smtClean="0"/>
                    </a:p>
                  </a:txBody>
                  <a:tcPr marT="45730" marB="4573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662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0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0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 marT="45730" marB="45730"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38200" y="4648200"/>
          <a:ext cx="7620000" cy="1239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467"/>
                <a:gridCol w="1071869"/>
                <a:gridCol w="995307"/>
                <a:gridCol w="1531241"/>
                <a:gridCol w="1378116"/>
              </a:tblGrid>
              <a:tr h="413028">
                <a:tc gridSpan="2"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chemeClr val="tx1"/>
                          </a:solidFill>
                        </a:rPr>
                        <a:t>Всичко разходи държавна дейност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2260226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1431694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63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</a:tr>
              <a:tr h="413028">
                <a:tc gridSpan="2">
                  <a:txBody>
                    <a:bodyPr/>
                    <a:lstStyle/>
                    <a:p>
                      <a:r>
                        <a:rPr lang="bg-BG" sz="1400" b="1" dirty="0" smtClean="0"/>
                        <a:t>Всичко разходи общ. дейност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2953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0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0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</a:tr>
              <a:tr h="413028">
                <a:tc gridSpan="2">
                  <a:txBody>
                    <a:bodyPr/>
                    <a:lstStyle/>
                    <a:p>
                      <a:r>
                        <a:rPr lang="bg-BG" sz="1400" b="1" dirty="0" smtClean="0"/>
                        <a:t>Всичко разходи към</a:t>
                      </a:r>
                      <a:r>
                        <a:rPr lang="bg-BG" sz="1400" b="1" baseline="0" dirty="0" smtClean="0"/>
                        <a:t> 30.09.</a:t>
                      </a:r>
                      <a:r>
                        <a:rPr lang="bg-BG" sz="1400" b="1" dirty="0" smtClean="0"/>
                        <a:t> 2026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2263179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1431694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latin typeface="Bahnschrift SemiBold" panose="020B0502040204020203" pitchFamily="34" charset="0"/>
                        </a:rPr>
                        <a:t>63</a:t>
                      </a:r>
                      <a:endParaRPr lang="en-GB" sz="1400" b="1" dirty="0">
                        <a:latin typeface="Bahnschrift SemiBold" panose="020B050204020402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bg-BG" altLang="bg-BG" smtClean="0">
                <a:latin typeface="Arial" pitchFamily="34" charset="0"/>
              </a:rPr>
              <a:t>.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1C54F8-4911-4023-A0C3-EF9C8E172107}" type="slidenum">
              <a:rPr lang="bg-BG" altLang="bg-BG" smtClean="0"/>
              <a:pPr/>
              <a:t>11</a:t>
            </a:fld>
            <a:endParaRPr lang="bg-BG" altLang="bg-BG" smtClean="0"/>
          </a:p>
        </p:txBody>
      </p:sp>
      <p:sp>
        <p:nvSpPr>
          <p:cNvPr id="14340" name="WordArt 6"/>
          <p:cNvSpPr>
            <a:spLocks noChangeArrowheads="1" noChangeShapeType="1" noTextEdit="1"/>
          </p:cNvSpPr>
          <p:nvPr/>
        </p:nvSpPr>
        <p:spPr bwMode="auto">
          <a:xfrm>
            <a:off x="3100388" y="2905125"/>
            <a:ext cx="294322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3600" b="1" kern="10">
                <a:ln w="9525">
                  <a:noFill/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Благодаря</a:t>
            </a:r>
          </a:p>
          <a:p>
            <a:pPr algn="ctr"/>
            <a:r>
              <a:rPr lang="bg-BG" sz="3600" b="1" kern="10">
                <a:ln w="9525">
                  <a:noFill/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 вниманието!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3377</TotalTime>
  <Words>657</Words>
  <Application>Microsoft Office PowerPoint</Application>
  <PresentationFormat>Презентация на цял екран (4:3)</PresentationFormat>
  <Paragraphs>360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Studio</vt:lpstr>
      <vt:lpstr>Отчет</vt:lpstr>
      <vt:lpstr>ПРИХОДИ - държавна и общинска дейност  Трансфери – 30.09.2026 г.</vt:lpstr>
      <vt:lpstr>Имуществени данъци и неданъчни приходи държавна дейност – 30.09.2026 г.</vt:lpstr>
      <vt:lpstr>   Финансови активи и пасиви     30.09.2026 год.     </vt:lpstr>
      <vt:lpstr>РАЗХОДИ за дейност 322 – НУ без ПГ- държавна  дейност 30.09.2026 год.</vt:lpstr>
      <vt:lpstr>РАЗХОДИ за дейност 322 - НУ без ПГ- държавна дейност 30.09.2026 год.</vt:lpstr>
      <vt:lpstr>КАПИТАЛОВИ ЗАЗХОДИ - държавна дейност 322 –НУ  без  ПГ – 30.09.2026 Г.</vt:lpstr>
      <vt:lpstr>РАЗХОДИ за дейност 338  -  Ресурсно подпомагане държавна дейност – 30.09.2026 г.</vt:lpstr>
      <vt:lpstr>РАЗХОДИ общинска дейност - дофинансиране на дейност 322 - НУ без ПГ – 30.09.2026 г.</vt:lpstr>
      <vt:lpstr>РАЗХОДИ за дейност 437- Здравен кабинет държавна дейност – 30.09.2026 г.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341</cp:revision>
  <cp:lastPrinted>2020-10-20T09:54:41Z</cp:lastPrinted>
  <dcterms:created xsi:type="dcterms:W3CDTF">1601-01-01T00:00:00Z</dcterms:created>
  <dcterms:modified xsi:type="dcterms:W3CDTF">2026-10-19T10:43:11Z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